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 userDrawn="1"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pic>
        <p:nvPicPr>
          <p:cNvPr id="3" name="Picture 3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819150" y="6488113"/>
          <a:ext cx="414338" cy="369887"/>
        </p:xfrm>
        <a:graphic>
          <a:graphicData uri="http://schemas.openxmlformats.org/presentationml/2006/ole">
            <p:oleObj spid="_x0000_s4098" name="Photo Editor Photo" r:id="rId4" imgW="1762371" imgH="1876190" progId="">
              <p:embed/>
            </p:oleObj>
          </a:graphicData>
        </a:graphic>
      </p:graphicFrame>
      <p:grpSp>
        <p:nvGrpSpPr>
          <p:cNvPr id="5" name="Group 14"/>
          <p:cNvGrpSpPr>
            <a:grpSpLocks/>
          </p:cNvGrpSpPr>
          <p:nvPr userDrawn="1"/>
        </p:nvGrpSpPr>
        <p:grpSpPr bwMode="auto">
          <a:xfrm>
            <a:off x="-42863" y="0"/>
            <a:ext cx="1868488" cy="1035050"/>
            <a:chOff x="120" y="240"/>
            <a:chExt cx="2790" cy="1451"/>
          </a:xfrm>
        </p:grpSpPr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120" y="696"/>
              <a:ext cx="1583" cy="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 sz="1200" b="1">
                <a:latin typeface="Decker" pitchFamily="34" charset="0"/>
              </a:endParaRPr>
            </a:p>
          </p:txBody>
        </p:sp>
        <p:graphicFrame>
          <p:nvGraphicFramePr>
            <p:cNvPr id="7" name="Object 16"/>
            <p:cNvGraphicFramePr>
              <a:graphicFrameLocks noChangeAspect="1"/>
            </p:cNvGraphicFramePr>
            <p:nvPr/>
          </p:nvGraphicFramePr>
          <p:xfrm>
            <a:off x="192" y="240"/>
            <a:ext cx="2718" cy="702"/>
          </p:xfrm>
          <a:graphic>
            <a:graphicData uri="http://schemas.openxmlformats.org/presentationml/2006/ole">
              <p:oleObj spid="_x0000_s4099" r:id="rId5" imgW="4315427" imgH="1114581" progId="">
                <p:embed/>
              </p:oleObj>
            </a:graphicData>
          </a:graphic>
        </p:graphicFrame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 userDrawn="1"/>
        </p:nvSpPr>
        <p:spPr bwMode="auto">
          <a:xfrm>
            <a:off x="0" y="6488113"/>
            <a:ext cx="9144000" cy="369887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</a:endParaRPr>
          </a:p>
        </p:txBody>
      </p:sp>
      <p:pic>
        <p:nvPicPr>
          <p:cNvPr id="3" name="Picture 33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819150" y="6488113"/>
          <a:ext cx="414338" cy="369887"/>
        </p:xfrm>
        <a:graphic>
          <a:graphicData uri="http://schemas.openxmlformats.org/presentationml/2006/ole">
            <p:oleObj spid="_x0000_s5122" name="Photo Editor Photo" r:id="rId4" imgW="1762371" imgH="1876190" progId="">
              <p:embed/>
            </p:oleObj>
          </a:graphicData>
        </a:graphic>
      </p:graphicFrame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309688" y="6489700"/>
            <a:ext cx="7775575" cy="3683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b"/>
          <a:lstStyle/>
          <a:p>
            <a:pPr algn="r">
              <a:defRPr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Performances Qualité</a:t>
            </a:r>
          </a:p>
        </p:txBody>
      </p:sp>
      <p:grpSp>
        <p:nvGrpSpPr>
          <p:cNvPr id="6" name="Group 14"/>
          <p:cNvGrpSpPr>
            <a:grpSpLocks/>
          </p:cNvGrpSpPr>
          <p:nvPr userDrawn="1"/>
        </p:nvGrpSpPr>
        <p:grpSpPr bwMode="auto">
          <a:xfrm>
            <a:off x="-42863" y="0"/>
            <a:ext cx="1868488" cy="1035050"/>
            <a:chOff x="120" y="240"/>
            <a:chExt cx="2790" cy="1451"/>
          </a:xfrm>
        </p:grpSpPr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120" y="696"/>
              <a:ext cx="1583" cy="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 sz="1200" b="1">
                <a:latin typeface="Decker" pitchFamily="34" charset="0"/>
              </a:endParaRPr>
            </a:p>
          </p:txBody>
        </p:sp>
        <p:graphicFrame>
          <p:nvGraphicFramePr>
            <p:cNvPr id="8" name="Object 16"/>
            <p:cNvGraphicFramePr>
              <a:graphicFrameLocks noChangeAspect="1"/>
            </p:cNvGraphicFramePr>
            <p:nvPr/>
          </p:nvGraphicFramePr>
          <p:xfrm>
            <a:off x="192" y="240"/>
            <a:ext cx="2718" cy="702"/>
          </p:xfrm>
          <a:graphic>
            <a:graphicData uri="http://schemas.openxmlformats.org/presentationml/2006/ole">
              <p:oleObj spid="_x0000_s5123" r:id="rId5" imgW="4315427" imgH="1114581" progId="">
                <p:embed/>
              </p:oleObj>
            </a:graphicData>
          </a:graphic>
        </p:graphicFrame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10/08/2016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perfrmancesqualite.ma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00034" y="1344613"/>
            <a:ext cx="8034366" cy="1249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Performances qualité </a:t>
            </a:r>
            <a:br>
              <a:rPr lang="fr-FR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fr-FR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conseil, ingénierie &amp; formation</a:t>
            </a:r>
          </a:p>
        </p:txBody>
      </p:sp>
      <p:sp>
        <p:nvSpPr>
          <p:cNvPr id="926726" name="Rectangle 6"/>
          <p:cNvSpPr>
            <a:spLocks noChangeArrowheads="1"/>
          </p:cNvSpPr>
          <p:nvPr/>
        </p:nvSpPr>
        <p:spPr bwMode="auto">
          <a:xfrm>
            <a:off x="2746375" y="3970338"/>
            <a:ext cx="399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CONSEIL,   INGENIERIE,   FORMATION</a:t>
            </a: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266825" y="5322888"/>
            <a:ext cx="60324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fr-FR" sz="1200" dirty="0"/>
              <a:t>Adresse: Résidence </a:t>
            </a:r>
            <a:r>
              <a:rPr lang="fr-FR" sz="1200" dirty="0" err="1"/>
              <a:t>Yasmine</a:t>
            </a:r>
            <a:r>
              <a:rPr lang="fr-FR" sz="1200" dirty="0"/>
              <a:t> 1&amp;3 Rue </a:t>
            </a:r>
            <a:r>
              <a:rPr lang="fr-FR" sz="1200" dirty="0" err="1"/>
              <a:t>Saria</a:t>
            </a:r>
            <a:r>
              <a:rPr lang="fr-FR" sz="1200" dirty="0"/>
              <a:t> </a:t>
            </a:r>
            <a:r>
              <a:rPr lang="fr-FR" sz="1200" dirty="0" err="1"/>
              <a:t>Bnou</a:t>
            </a:r>
            <a:r>
              <a:rPr lang="fr-FR" sz="1200" dirty="0"/>
              <a:t> </a:t>
            </a:r>
            <a:r>
              <a:rPr lang="fr-FR" sz="1200" dirty="0" err="1"/>
              <a:t>Zounaim</a:t>
            </a:r>
            <a:r>
              <a:rPr lang="fr-FR" sz="1200" dirty="0"/>
              <a:t>, Bureau N°6, Palmier, Casablanca.   </a:t>
            </a:r>
          </a:p>
          <a:p>
            <a:pPr algn="ctr"/>
            <a:r>
              <a:rPr lang="fr-FR" sz="1200" dirty="0"/>
              <a:t>Tel  : 0522 98 96 93/ 0661 41 18 17 </a:t>
            </a:r>
          </a:p>
          <a:p>
            <a:pPr algn="ctr"/>
            <a:r>
              <a:rPr lang="fr-FR" sz="1200" dirty="0"/>
              <a:t>Fax : 0522 98 96 93</a:t>
            </a:r>
          </a:p>
          <a:p>
            <a:pPr algn="ctr"/>
            <a:r>
              <a:rPr lang="fr-FR" sz="1200" dirty="0"/>
              <a:t>Email: </a:t>
            </a:r>
            <a:r>
              <a:rPr lang="fr-FR" sz="1200" dirty="0">
                <a:hlinkClick r:id="rId2"/>
              </a:rPr>
              <a:t>contact@perfrmancesqualite.ma</a:t>
            </a:r>
            <a:endParaRPr lang="fr-FR" sz="1200" dirty="0"/>
          </a:p>
          <a:p>
            <a:pPr algn="ctr"/>
            <a:r>
              <a:rPr lang="fr-FR" sz="1200" dirty="0"/>
              <a:t>web:  </a:t>
            </a:r>
            <a:r>
              <a:rPr lang="fr-FR" sz="1200" dirty="0">
                <a:hlinkClick r:id="rId2"/>
              </a:rPr>
              <a:t>www. perfrmancesqualite.ma</a:t>
            </a:r>
          </a:p>
          <a:p>
            <a:pPr algn="ctr" eaLnBrk="0" hangingPunct="0"/>
            <a:endParaRPr lang="fr-FR" sz="1200" dirty="0">
              <a:latin typeface="Times New Roman" pitchFamily="18" charset="0"/>
            </a:endParaRP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428597" y="2613025"/>
            <a:ext cx="8348692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b="1" i="1" dirty="0">
                <a:solidFill>
                  <a:srgbClr val="660033"/>
                </a:solidFill>
                <a:latin typeface="Times New Roman" pitchFamily="18" charset="0"/>
              </a:rPr>
              <a:t>ISO 9001- ISO14001 – OHSAS 18001- SA 8000 </a:t>
            </a:r>
            <a:br>
              <a:rPr lang="fr-FR" b="1" i="1" dirty="0">
                <a:solidFill>
                  <a:srgbClr val="660033"/>
                </a:solidFill>
                <a:latin typeface="Times New Roman" pitchFamily="18" charset="0"/>
              </a:rPr>
            </a:br>
            <a:r>
              <a:rPr lang="fr-FR" b="1" i="1" dirty="0">
                <a:solidFill>
                  <a:srgbClr val="660033"/>
                </a:solidFill>
                <a:latin typeface="Times New Roman" pitchFamily="18" charset="0"/>
              </a:rPr>
              <a:t>  ISO 22000 - ISO TS16949-EN9100…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42844" y="571480"/>
          <a:ext cx="8786842" cy="5861130"/>
        </p:xfrm>
        <a:graphic>
          <a:graphicData uri="http://schemas.openxmlformats.org/drawingml/2006/table">
            <a:tbl>
              <a:tblPr/>
              <a:tblGrid>
                <a:gridCol w="1903816"/>
                <a:gridCol w="1830592"/>
                <a:gridCol w="805461"/>
                <a:gridCol w="4246973"/>
              </a:tblGrid>
              <a:tr h="2133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Rubrique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Code 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Thème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rowSpan="11">
                  <a:txBody>
                    <a:bodyPr/>
                    <a:lstStyle/>
                    <a:p>
                      <a:pPr algn="ctr" fontAlgn="t"/>
                      <a:r>
                        <a:rPr lang="fr-FR" sz="1600" b="1" i="1" u="sng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MANAGEMENT OPERATIONNEL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Développement </a:t>
                      </a:r>
                      <a:r>
                        <a:rPr lang="fr-FR" sz="1400" b="1" i="1" u="none" strike="noStrike" dirty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personnel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DP01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Prévenir et gérer les conflits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DP02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Gérer son stress au travail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DP03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Estime de soi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DP04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Pratiquer l'écoute active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Gestion des ressources humaines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GRH01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Elaborer et mettre en œuvre un plan de formation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GRH02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Formation des formateurs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GRH03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Entretien annuel d'appréciation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GRH04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Gérer les relation avec les partenaires sociaux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Gestion de Projet 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GP01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 clés du management de projet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GP02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 management des risques projet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GP03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MS Projet 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rowSpan="29">
                  <a:txBody>
                    <a:bodyPr/>
                    <a:lstStyle/>
                    <a:p>
                      <a:pPr algn="ctr" fontAlgn="ctr"/>
                      <a:r>
                        <a:rPr lang="fr-FR" sz="1600" b="1" i="1" u="sng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QUALITE, SANTE, SECURITE ET ENVIRONNEMENT 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9">
                  <a:txBody>
                    <a:bodyPr/>
                    <a:lstStyle/>
                    <a:p>
                      <a:pPr algn="ctr" fontAlgn="ctr"/>
                      <a:r>
                        <a:rPr lang="fr-FR" sz="1400" b="1" i="1" u="none" strike="noStrike" dirty="0">
                          <a:solidFill>
                            <a:srgbClr val="4F81BD"/>
                          </a:solidFill>
                          <a:effectLst/>
                          <a:latin typeface="Calibri"/>
                        </a:rPr>
                        <a:t>Qualité </a:t>
                      </a:r>
                    </a:p>
                  </a:txBody>
                  <a:tcPr marL="3250" marR="3250" marT="32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Démarche Qualité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QUA02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Fondamentaux d’un système de management de la Qualité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QUA03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Management de la Qualité totale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QUA04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Audit interne et système Qualité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QUA05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Maîtrise statistique des procédés (MSP ou SPC)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QUA06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Capabilités machines et procédés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QUA07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Analyse de système de mesure MSA et Etude de Capabilité (Gage R&amp;R)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QUA08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 métrologie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QUA09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L’AMDEC produit et process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QUA10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Connaître et appliquer les 5S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Plans d’expériences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QUA12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Arbre des causes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QUA13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Méthodes de résolution de problèmes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QUA14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 méthode 8D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QUA15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APQP - Advanced Product Quality Planning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QUA16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PPAP - Production Part Approval Process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QUA17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 norme ISO 9001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QUA18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 norme ISO TS 16949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QUA19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 norme ISO 17025 : accréditation laboratoire de mesure et test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QUA20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Préparation IRCA, 9001, 14001,18001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QUA21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22000 management de la sécurité des aliments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QUA22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37001 Système management de corruption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QUA23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27001 système de management de la sécurité de l’information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QUA24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20000 gestion des services des technologies de l’information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QUA25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26000 Label CGEM / RSE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QUA26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SA 8000 Audit sociale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QUA27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Norme 17024 certification des personnes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QUA28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 9100 système de management de la qualité secteur aéronautique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1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QUA29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 9110 système de management de la qualité / maintenance aéronautique</a:t>
                      </a:r>
                    </a:p>
                  </a:txBody>
                  <a:tcPr marL="3250" marR="3250" marT="325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2214546" y="0"/>
            <a:ext cx="57150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SOMMAIRE DES FORMATIONS</a:t>
            </a:r>
            <a:endParaRPr lang="fr-FR" sz="24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42844" y="571480"/>
          <a:ext cx="8858312" cy="5846560"/>
        </p:xfrm>
        <a:graphic>
          <a:graphicData uri="http://schemas.openxmlformats.org/drawingml/2006/table">
            <a:tbl>
              <a:tblPr/>
              <a:tblGrid>
                <a:gridCol w="2304601"/>
                <a:gridCol w="1368357"/>
                <a:gridCol w="792207"/>
                <a:gridCol w="4393147"/>
              </a:tblGrid>
              <a:tr h="138721">
                <a:tc rowSpan="21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fr-FR" sz="1600" b="1" i="1" u="sng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+mn-ea"/>
                          <a:cs typeface="+mn-cs"/>
                        </a:rPr>
                        <a:t>QUALITE, SANTE, SECURITE ET ENVIRONNEMENT 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Amélioration continue 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Les outils de l’amélioration continue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AC02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Mise en œuvre du QRQC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AC03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Mise en œuvre du KAIZEN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AC04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Les principes du Lean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Manufacturing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AC05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 démarche du Lean et outils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AC06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Mise en œuvre du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Kanban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AC07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Mise en œuvre de la démarche SMED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AC08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Mise en œuvre du DMAIC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AC09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Piloter et mettre en œuvre des projets Six Sigma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AC10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Management et outils d’un projet TPM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Santé - Sécurité -Environnement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ISO 45001 / OHSAS 18001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SSE02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Analyse des risques industriels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SSE03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Sécurité incendie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SSE04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Recyclage SST Secourisme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SSE05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Equipier de 1ière intervention incendie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SSE06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Equipier d’évacuation 2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1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SSE07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Préparation à l’habilitation CACES R389m : conduite en sécurité des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chariots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SSE08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Préparation à l’habilitation électrique BT et /ou HT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SSE09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ISO 14001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SSE10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Réglementation environnementale marocaine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SSE11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Réglementation marocaine santé et sécurité au travail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15">
                <a:tc rowSpan="17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fr-FR" sz="1600" b="1" i="1" u="sng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+mn-ea"/>
                          <a:cs typeface="+mn-cs"/>
                        </a:rPr>
                        <a:t>METOHDES, PRODUCTION, MAINTENANCE ET SUPPLY CHAIN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Méthodes Industrialisation 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Etablir des nomenclatures et gammes de fabrication Chrono-analyse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MI02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Chrono-analyse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8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MI03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ISO 55001 gestion des actifs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Production 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Les fondamentaux de la gestion de production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PROD02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Prévision - Programmation - Lean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PROD03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Ordonnancement et planification de la production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PROD04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Optimiser la production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PROD05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Assurer le suivi de la production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PROD06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G.P.A.O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PROD07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Mettre en place un flux tiré avec des petites séries et/ou des délais longs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PROD08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Comment utiliser les outils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TRS, OPE, OPR) pour améliorer  durablement sa productivité 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PROD09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Pilotage d’activités en production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2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PROD10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Contribuer à la performance de la gestion de production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9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Maintenance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MOM01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Méthodes et outils de la maintenance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err="1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Supply</a:t>
                      </a:r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1" i="1" u="none" strike="noStrike" kern="1200" dirty="0" err="1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chain</a:t>
                      </a:r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management</a:t>
                      </a:r>
                    </a:p>
                  </a:txBody>
                  <a:tcPr marL="3418" marR="3418" marT="3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SCM01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Fondamentaux et outils de la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Supply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Chain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SCM02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Gestion des stocks - Approvisionnement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01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SCM03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Distribution - Entrepôt - Transport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92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fr-FR" sz="1600" b="1" i="1" u="sng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+mn-ea"/>
                          <a:cs typeface="+mn-cs"/>
                        </a:rPr>
                        <a:t>MECANIQUE 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1" i="1" u="none" strike="noStrike" kern="1200" dirty="0" smtClean="0">
                          <a:solidFill>
                            <a:srgbClr val="4F81BD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Conception 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CONC01</a:t>
                      </a: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CAO/DAO :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Autocad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Solidworks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Catia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418" marR="3418" marT="34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Connecteur droit 10"/>
          <p:cNvCxnSpPr/>
          <p:nvPr/>
        </p:nvCxnSpPr>
        <p:spPr>
          <a:xfrm rot="10800000">
            <a:off x="142844" y="571480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143108" y="0"/>
            <a:ext cx="6858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SOMMAIRE DES </a:t>
            </a:r>
            <a:r>
              <a:rPr lang="fr-FR" sz="2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FORMATIONS </a:t>
            </a:r>
            <a:r>
              <a:rPr lang="fr-FR" sz="1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« Suite »</a:t>
            </a:r>
            <a:endParaRPr lang="fr-FR" sz="14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653</Words>
  <PresentationFormat>Affichage à l'écran (4:3)</PresentationFormat>
  <Paragraphs>187</Paragraphs>
  <Slides>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5" baseType="lpstr">
      <vt:lpstr>Thème Office</vt:lpstr>
      <vt:lpstr>Photo Editor Photo</vt:lpstr>
      <vt:lpstr>Performances qualité  conseil, ingénierie &amp; formation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Performances qualité  conseil, ingénierie &amp; formation</dc:title>
  <cp:lastModifiedBy>ZBALIRH</cp:lastModifiedBy>
  <cp:revision>5</cp:revision>
  <dcterms:modified xsi:type="dcterms:W3CDTF">2016-08-10T14:22:52Z</dcterms:modified>
</cp:coreProperties>
</file>